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58" r:id="rId4"/>
    <p:sldId id="260" r:id="rId5"/>
    <p:sldId id="259" r:id="rId6"/>
    <p:sldId id="274" r:id="rId7"/>
    <p:sldId id="273" r:id="rId8"/>
    <p:sldId id="261" r:id="rId9"/>
    <p:sldId id="278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6" y="9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1169931"/>
            <a:ext cx="6419780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533401"/>
            <a:ext cx="8206284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7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8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3429000"/>
            <a:ext cx="8536623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301070"/>
            <a:ext cx="8509815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63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3429000"/>
            <a:ext cx="8509815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5132981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23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533400"/>
            <a:ext cx="9146381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886200"/>
            <a:ext cx="8509815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41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1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928534"/>
            <a:ext cx="850981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766736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33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32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533400"/>
            <a:ext cx="2725592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0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533400"/>
            <a:ext cx="8739823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0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8536624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487334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533401"/>
            <a:ext cx="5266623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533400"/>
            <a:ext cx="5264317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1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1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143000"/>
            <a:ext cx="5275607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533400"/>
            <a:ext cx="42672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533400"/>
            <a:ext cx="5918340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2209803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1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914400"/>
            <a:ext cx="4374632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2743200"/>
            <a:ext cx="475229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6172201"/>
            <a:ext cx="7748965" cy="365125"/>
          </a:xfrm>
        </p:spPr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1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3894668"/>
            <a:ext cx="3293941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533401"/>
            <a:ext cx="8739823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6172204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172201"/>
            <a:ext cx="77489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5578479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814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21196" y="3526971"/>
            <a:ext cx="11235376" cy="22563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Лабораторные работы относятся к основным видам учебных занятий. Они составляют важную часть теоретической и профессионально-практической подготовки обучающихся. </a:t>
            </a:r>
            <a:br>
              <a:rPr lang="ru-RU" sz="2000" dirty="0" smtClean="0"/>
            </a:br>
            <a:r>
              <a:rPr lang="ru-RU" sz="2000" dirty="0" smtClean="0"/>
              <a:t>Методические рекомендации разработаны с целью единого подхода к организации и проведению лабораторных и практических занятий.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88" y="-53975"/>
            <a:ext cx="8507412" cy="20335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784" y="1930357"/>
            <a:ext cx="11256579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МЕТОДИЧЕСКИЕ РЕКОМЕНДАЦИИ </a:t>
            </a:r>
          </a:p>
          <a:p>
            <a:pPr algn="ctr"/>
            <a:r>
              <a:rPr lang="ru-RU" sz="3200" b="1" dirty="0" smtClean="0"/>
              <a:t>по планированию, организации и проведению лабораторных работ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170342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0041" y="1931121"/>
            <a:ext cx="11256579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СПИСОК ИСТОЧНИКОВ </a:t>
            </a:r>
            <a:r>
              <a:rPr lang="ru-RU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917" y="2667959"/>
            <a:ext cx="11256579" cy="329320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Федеральный Закон «Об образовании в Российской Федерации №273 ФЗ от 21.12.2012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Приказ Министерства образования и науки Российской Федерации от 14.06.2013 №464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образования», федеральных государственных образовательных стандартов среднего профессионального образования по реализуемым в техникуме специальностям (профессиям).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Рекомендации по планированию, организации и проведению лабораторных работ и практических занятий в образовательных учреждениях среднего профессионального образования. Приложение к письму Минобразования России от 05.04.99 № </a:t>
            </a:r>
            <a:r>
              <a:rPr lang="ru-RU" sz="1600" dirty="0" smtClean="0"/>
              <a:t>16-52-58ин/16-13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ru-RU" sz="1600" dirty="0" smtClean="0"/>
              <a:t>Методические </a:t>
            </a:r>
            <a:r>
              <a:rPr lang="ru-RU" sz="1600" dirty="0"/>
              <a:t>рекомендации по организации и проведению лабораторных работ и практических занятий по специальности СПО филиала «Лыткарино» ГБОУ ВО МО «Университета «Дубна». Протокол №1 заседания научно-методического совета от 29.08.2016г. </a:t>
            </a:r>
          </a:p>
          <a:p>
            <a:pPr marL="342900" indent="-342900">
              <a:buAutoNum type="arabicPeriod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375802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2907" y="2821006"/>
            <a:ext cx="11256579" cy="255454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ru-RU" sz="4000" b="1" dirty="0" smtClean="0"/>
              <a:t>Лабораторная работа</a:t>
            </a:r>
            <a:r>
              <a:rPr lang="ru-RU" sz="4000" dirty="0" smtClean="0"/>
              <a:t> – это основной вид учебных занятий, направленный на экспериментальное подтверждение теоретических положений.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235302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044" y="1972540"/>
            <a:ext cx="11256579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Дидактическая цель лабораторных занятий: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065" y="3350159"/>
            <a:ext cx="11256579" cy="26776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экспериментальное подтверждение и проверка существенных теоретических положений (законов, зависимостей) и поэтому преимущественное место занимают при изучении дисциплин общепрофессионального цикла и междисциплинарных курсов (профессиональных модулей).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543" y="2386942"/>
            <a:ext cx="11256579" cy="37856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2" algn="ctr"/>
            <a:r>
              <a:rPr lang="ru-RU" sz="2400" dirty="0" smtClean="0"/>
              <a:t>Наряду с ведущей дидактической целью - подтверждением теоретических положений - в ходе выполнения заданий у студентов формируется практические умения и навыки обращения с различными приборами, установками, лабораторным оборудованием, аппаратурой, которые могут составлять часть профессиональной практической подготовки, а также исследовательские умения (наблюдать, сравнивать, анализировать, устанавливать зависимости, делать выводы и обобщения, самостоятельно вести исследование, оформлять результаты).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841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290" y="1902683"/>
            <a:ext cx="11256579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Основные цели лабораторных занятий</a:t>
            </a:r>
            <a:endParaRPr lang="ru-RU" sz="40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290" y="2814452"/>
            <a:ext cx="11256579" cy="26776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400" dirty="0" smtClean="0"/>
              <a:t>установление и подтверждение закономерностей;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проверка формул, методик расчета;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установление свойств, их качественных и количественных характеристик;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ознакомление с методиками проведения экспериментов;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наблюдение за развитием явлений, процессов и др.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290" y="1902683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ХАРАКТЕР ЛАБОРАТОРНОЙ РАБОТЫ </a:t>
            </a:r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041" y="2576945"/>
            <a:ext cx="11256579" cy="40934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Репродуктивный характер </a:t>
            </a:r>
            <a:r>
              <a:rPr lang="ru-RU" sz="2000" dirty="0" smtClean="0"/>
              <a:t>лабораторной работы, отличается тем, что при ее проведении студенты пользуются подробными инструкциями, в которых указаны: цель работы, пояснения (теория, основные характеристики), оборудование, аппаратура, материалы и их характеристики, порядок выполнения работы, таблицы, выводы (без формулировки), контрольные вопросы, учебная и специальная литература.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/>
              <a:t>Частично-поисковый характер</a:t>
            </a:r>
            <a:r>
              <a:rPr lang="ru-RU" sz="2000" dirty="0" smtClean="0"/>
              <a:t>, отличается тем, что при ее проведении студенты не пользуются подробными инструкциями, им не дан порядок выполнения необходимых действий и требуют от студентов самостоятельного подбора оборудования, выбора способов выполнения работы в инструктивной и справочной литературе и др.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/>
              <a:t> Поисковый характер</a:t>
            </a:r>
            <a:r>
              <a:rPr lang="ru-RU" sz="2000" dirty="0" smtClean="0"/>
              <a:t>, характеризуются тем, что студенты должны решать новую для них проблему, опираясь на имеющиеся у них теоретические знания.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290" y="2814452"/>
            <a:ext cx="11256579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Фронтальная - все студенты выполняют одновременно одну и ту же работу.</a:t>
            </a:r>
          </a:p>
          <a:p>
            <a:r>
              <a:rPr lang="ru-RU" sz="2800" dirty="0" smtClean="0"/>
              <a:t>2. Групповая - одна и та же работа выполняется бригадами по 2-5 человек.</a:t>
            </a:r>
          </a:p>
          <a:p>
            <a:r>
              <a:rPr lang="ru-RU" sz="2800" dirty="0" smtClean="0"/>
              <a:t>3. Индивидуальная - каждый студент выполняет индивидуальное занятие.</a:t>
            </a:r>
          </a:p>
          <a:p>
            <a:r>
              <a:rPr lang="ru-RU" sz="2400" dirty="0" smtClean="0"/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164" y="1973935"/>
            <a:ext cx="11256579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Формы организации студентов</a:t>
            </a:r>
            <a:r>
              <a:rPr lang="ru-RU" sz="36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416" y="2798588"/>
            <a:ext cx="11256579" cy="35394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1. </a:t>
            </a:r>
            <a:r>
              <a:rPr lang="ru-RU" sz="2000" b="1" dirty="0" smtClean="0"/>
              <a:t>Организационный этап</a:t>
            </a:r>
            <a:r>
              <a:rPr lang="ru-RU" sz="2000" dirty="0" smtClean="0"/>
              <a:t>.</a:t>
            </a:r>
          </a:p>
          <a:p>
            <a:pPr marL="457200" indent="-457200"/>
            <a:r>
              <a:rPr lang="ru-RU" sz="2000" dirty="0" smtClean="0"/>
              <a:t>2. </a:t>
            </a:r>
            <a:r>
              <a:rPr lang="ru-RU" sz="2000" b="1" dirty="0" smtClean="0"/>
              <a:t>Подготовительный этап</a:t>
            </a:r>
            <a:r>
              <a:rPr lang="ru-RU" sz="2000" dirty="0" smtClean="0"/>
              <a:t>. Выполнению лабораторных работ предшествует проверка знаний студентов - их теоретической готовности к выполнению задания.</a:t>
            </a:r>
          </a:p>
          <a:p>
            <a:r>
              <a:rPr lang="ru-RU" sz="2000" dirty="0" smtClean="0"/>
              <a:t>3. </a:t>
            </a:r>
            <a:r>
              <a:rPr lang="ru-RU" sz="2000" b="1" dirty="0" smtClean="0"/>
              <a:t>Предварительный этап</a:t>
            </a:r>
            <a:r>
              <a:rPr lang="ru-RU" sz="2000" dirty="0" smtClean="0"/>
              <a:t>. Преподаватель проводит инструктаж по выполнению лабораторной работы.</a:t>
            </a:r>
          </a:p>
          <a:p>
            <a:r>
              <a:rPr lang="ru-RU" sz="2000" dirty="0" smtClean="0"/>
              <a:t>4. </a:t>
            </a:r>
            <a:r>
              <a:rPr lang="ru-RU" sz="2000" b="1" dirty="0" smtClean="0"/>
              <a:t>Основной этап</a:t>
            </a:r>
            <a:r>
              <a:rPr lang="ru-RU" sz="2000" dirty="0" smtClean="0"/>
              <a:t>. Преподаватель организовывает самостоятельную работу студентов так, чтобы новые знания, умения и навыки усваивались ими самостоятельно на основе полученных ранее.</a:t>
            </a:r>
          </a:p>
          <a:p>
            <a:r>
              <a:rPr lang="ru-RU" sz="2000" dirty="0" smtClean="0"/>
              <a:t>5. </a:t>
            </a:r>
            <a:r>
              <a:rPr lang="ru-RU" sz="2000" b="1" dirty="0" smtClean="0"/>
              <a:t>Итоговый этап. Преподаватель организовывает</a:t>
            </a:r>
            <a:r>
              <a:rPr lang="ru-RU" sz="2000" dirty="0" smtClean="0"/>
              <a:t> обсуждение итогов выполнения лабораторной работы; анализ и оценку выполненных работ и степень овладения студентами запланированными умениями, а так же их защиту.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290" y="2021437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ЭТАПЫ ВЫПОЛНЕНИЯ ЛАБОРАТОРНОЙ РАБОТЫ</a:t>
            </a:r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166" y="2656084"/>
            <a:ext cx="11256579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результатам выполнения лабораторной работы студент делает выводы и оформляет отчет, который должен обязательно включать:</a:t>
            </a:r>
          </a:p>
          <a:p>
            <a:r>
              <a:rPr lang="ru-RU" sz="2400" dirty="0" smtClean="0"/>
              <a:t>-  тему и номер лабораторной работы;</a:t>
            </a:r>
          </a:p>
          <a:p>
            <a:r>
              <a:rPr lang="ru-RU" sz="2400" dirty="0" smtClean="0"/>
              <a:t>-  цель работы;</a:t>
            </a:r>
          </a:p>
          <a:p>
            <a:r>
              <a:rPr lang="ru-RU" sz="2400" dirty="0" smtClean="0"/>
              <a:t>-  оснащение;</a:t>
            </a:r>
          </a:p>
          <a:p>
            <a:r>
              <a:rPr lang="ru-RU" sz="2400" dirty="0" smtClean="0"/>
              <a:t>-  ход работы;</a:t>
            </a:r>
          </a:p>
          <a:p>
            <a:r>
              <a:rPr lang="ru-RU" sz="2400" dirty="0" smtClean="0"/>
              <a:t>-  результаты работы, вывод;</a:t>
            </a:r>
          </a:p>
          <a:p>
            <a:r>
              <a:rPr lang="ru-RU" sz="2400" dirty="0" smtClean="0"/>
              <a:t>-  ответы на контрольные вопросы.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6290" y="2021437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ОТЧЕТ</a:t>
            </a:r>
            <a:endParaRPr lang="ru-RU" sz="28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55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764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</vt:lpstr>
      <vt:lpstr>Wingdings 3</vt:lpstr>
      <vt:lpstr>Сектор</vt:lpstr>
      <vt:lpstr>Лабораторные работы относятся к основным видам учебных занятий. Они составляют важную часть теоретической и профессионально-практической подготовки обучающихся.  Методические рекомендации разработаны с целью единого подхода к организации и проведению лабораторных и практических занятий.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Кублановская Екатерина Михайловна</dc:creator>
  <cp:lastModifiedBy>Карпова Тамара Васильевна</cp:lastModifiedBy>
  <cp:revision>36</cp:revision>
  <dcterms:created xsi:type="dcterms:W3CDTF">2018-09-17T09:55:47Z</dcterms:created>
  <dcterms:modified xsi:type="dcterms:W3CDTF">2019-01-31T09:12:01Z</dcterms:modified>
</cp:coreProperties>
</file>